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33" autoAdjust="0"/>
    <p:restoredTop sz="94677" autoAdjust="0"/>
  </p:normalViewPr>
  <p:slideViewPr>
    <p:cSldViewPr snapToGrid="0" snapToObjects="1">
      <p:cViewPr>
        <p:scale>
          <a:sx n="33" d="100"/>
          <a:sy n="33" d="100"/>
        </p:scale>
        <p:origin x="-72" y="48"/>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g>
</file>

<file path=ppt/media/image12.jpe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4/29/2015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tri-fold</a:t>
            </a:r>
            <a:r>
              <a:rPr lang="en-US" baseline="0" dirty="0" smtClean="0"/>
              <a:t> mounting at SMS – make sure no text or image is in-between</a:t>
            </a:r>
            <a:r>
              <a:rPr lang="en-US" dirty="0" smtClean="0"/>
              <a:t> the two vertical guide</a:t>
            </a:r>
            <a:r>
              <a:rPr lang="en-US" baseline="0" dirty="0" smtClean="0"/>
              <a:t> lines; this space will be cut away. </a:t>
            </a:r>
            <a:r>
              <a:rPr lang="en-US" baseline="0" smtClean="0"/>
              <a:t>To view the vertical guide lines: Select “View” from the main menu, select “Guides” from the pull down menu, and lastly select “Static Guides”.</a:t>
            </a:r>
            <a:endParaRPr lang="en-US"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smtClean="0">
                <a:latin typeface="Georgia"/>
                <a:cs typeface="Georgia"/>
              </a:rPr>
              <a:t>Electrical Engineering &amp; Computer Science</a:t>
            </a:r>
            <a:endParaRPr lang="en-US" sz="4000" b="1" dirty="0">
              <a:latin typeface="Georgia"/>
              <a:cs typeface="Georgia"/>
            </a:endParaRP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4/29/2015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4/29/2015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4/29/2015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4/29/2015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4/29/2015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4/29/2015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4/29/2015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smtClean="0"/>
              <a:t>Click icon to add picture</a:t>
            </a:r>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4/29/2015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4/29/2015</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3" Type="http://schemas.openxmlformats.org/officeDocument/2006/relationships/image" Target="../media/image2.jpg"/><Relationship Id="rId7" Type="http://schemas.openxmlformats.org/officeDocument/2006/relationships/image" Target="../media/image6.png"/><Relationship Id="rId12" Type="http://schemas.openxmlformats.org/officeDocument/2006/relationships/image" Target="../media/image1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443252" y="2283712"/>
            <a:ext cx="21276365" cy="2013097"/>
          </a:xfrm>
        </p:spPr>
        <p:txBody>
          <a:bodyPr lIns="0" tIns="0" rIns="0" bIns="0">
            <a:noAutofit/>
          </a:bodyPr>
          <a:lstStyle/>
          <a:p>
            <a:r>
              <a:rPr lang="en-US" sz="8000" b="1" cap="all" dirty="0" smtClean="0"/>
              <a:t>Trident : A Novel solution to Multi-</a:t>
            </a:r>
            <a:r>
              <a:rPr lang="en-US" sz="8000" b="1" cap="all" dirty="0" err="1" smtClean="0"/>
              <a:t>pathing</a:t>
            </a:r>
            <a:r>
              <a:rPr lang="en-US" sz="8000" b="1" cap="all" dirty="0" smtClean="0"/>
              <a:t> GPS signals</a:t>
            </a:r>
            <a:endParaRPr lang="en-US" sz="8000" b="1" cap="all" dirty="0"/>
          </a:p>
        </p:txBody>
      </p:sp>
      <p:sp>
        <p:nvSpPr>
          <p:cNvPr id="3" name="Subtitle 2"/>
          <p:cNvSpPr>
            <a:spLocks noGrp="1"/>
          </p:cNvSpPr>
          <p:nvPr>
            <p:ph type="subTitle" idx="4294967295"/>
          </p:nvPr>
        </p:nvSpPr>
        <p:spPr>
          <a:xfrm>
            <a:off x="11392452" y="4557639"/>
            <a:ext cx="18951755" cy="1025013"/>
          </a:xfrm>
        </p:spPr>
        <p:txBody>
          <a:bodyPr lIns="0" tIns="0" rIns="0" bIns="0">
            <a:normAutofit/>
          </a:bodyPr>
          <a:lstStyle/>
          <a:p>
            <a:pPr marL="0" indent="0" algn="l">
              <a:buNone/>
            </a:pPr>
            <a:r>
              <a:rPr lang="en-US" sz="5400" dirty="0" smtClean="0">
                <a:solidFill>
                  <a:srgbClr val="F37321"/>
                </a:solidFill>
              </a:rPr>
              <a:t> Albert Le, Nathan Christopher, and Daniel Lin </a:t>
            </a:r>
            <a:endParaRPr lang="en-US" sz="5400" dirty="0">
              <a:solidFill>
                <a:srgbClr val="F37321"/>
              </a:solidFill>
            </a:endParaRPr>
          </a:p>
        </p:txBody>
      </p:sp>
      <p:sp>
        <p:nvSpPr>
          <p:cNvPr id="26" name="TextBox 25"/>
          <p:cNvSpPr txBox="1"/>
          <p:nvPr/>
        </p:nvSpPr>
        <p:spPr>
          <a:xfrm>
            <a:off x="842106" y="4077607"/>
            <a:ext cx="9573737" cy="4717910"/>
          </a:xfrm>
          <a:prstGeom prst="rect">
            <a:avLst/>
          </a:prstGeom>
          <a:noFill/>
        </p:spPr>
        <p:txBody>
          <a:bodyPr wrap="square" rtlCol="0" anchor="t" anchorCtr="0">
            <a:noAutofit/>
          </a:bodyPr>
          <a:lstStyle/>
          <a:p>
            <a:pPr>
              <a:spcAft>
                <a:spcPts val="1800"/>
              </a:spcAft>
            </a:pPr>
            <a:r>
              <a:rPr lang="en-US" sz="3000" dirty="0" smtClean="0"/>
              <a:t>We developed an algorithm to increase the accuracy of GPS data collected near obstructions.  The algorithm stacks data collected by </a:t>
            </a:r>
            <a:r>
              <a:rPr lang="en-US" sz="3000" dirty="0" smtClean="0"/>
              <a:t>three </a:t>
            </a:r>
            <a:r>
              <a:rPr lang="en-US" sz="3000" dirty="0" smtClean="0"/>
              <a:t>GPS units into separate queue</a:t>
            </a:r>
            <a:r>
              <a:rPr lang="en-US" sz="3000" b="1" dirty="0" smtClean="0"/>
              <a:t>s</a:t>
            </a:r>
            <a:r>
              <a:rPr lang="en-US" sz="3000" dirty="0" smtClean="0"/>
              <a:t>.  Then, for each data point in the queue, we check </a:t>
            </a:r>
            <a:r>
              <a:rPr lang="en-US" sz="3000" dirty="0" smtClean="0"/>
              <a:t>for </a:t>
            </a:r>
            <a:r>
              <a:rPr lang="en-US" sz="3000" dirty="0" err="1" smtClean="0"/>
              <a:t>multipathing</a:t>
            </a:r>
            <a:r>
              <a:rPr lang="en-US" sz="3000" dirty="0" smtClean="0"/>
              <a:t> </a:t>
            </a:r>
            <a:r>
              <a:rPr lang="en-US" sz="3000" dirty="0" smtClean="0"/>
              <a:t>by testing </a:t>
            </a:r>
            <a:r>
              <a:rPr lang="en-US" sz="3000" dirty="0" smtClean="0"/>
              <a:t>the data </a:t>
            </a:r>
            <a:r>
              <a:rPr lang="en-US" sz="3000" dirty="0" smtClean="0"/>
              <a:t>with various statistical tests. Finally, if the data meets the tests’ requirements, the data is marked as good and displayed to the user. We were able to field test the algorithm and collect accurate results.</a:t>
            </a:r>
          </a:p>
        </p:txBody>
      </p:sp>
      <p:sp>
        <p:nvSpPr>
          <p:cNvPr id="28" name="Subtitle 2"/>
          <p:cNvSpPr txBox="1">
            <a:spLocks/>
          </p:cNvSpPr>
          <p:nvPr/>
        </p:nvSpPr>
        <p:spPr>
          <a:xfrm>
            <a:off x="842106" y="2778448"/>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Abstract</a:t>
            </a:r>
            <a:endParaRPr lang="en-US" sz="5400" dirty="0">
              <a:solidFill>
                <a:srgbClr val="F37321"/>
              </a:solidFill>
            </a:endParaRPr>
          </a:p>
        </p:txBody>
      </p:sp>
      <p:sp>
        <p:nvSpPr>
          <p:cNvPr id="16" name="Subtitle 2"/>
          <p:cNvSpPr txBox="1">
            <a:spLocks/>
          </p:cNvSpPr>
          <p:nvPr/>
        </p:nvSpPr>
        <p:spPr>
          <a:xfrm>
            <a:off x="842106" y="9021371"/>
            <a:ext cx="8541792"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Background</a:t>
            </a:r>
            <a:endParaRPr lang="en-US" sz="5400" dirty="0">
              <a:solidFill>
                <a:srgbClr val="F37321"/>
              </a:solidFill>
            </a:endParaRPr>
          </a:p>
        </p:txBody>
      </p:sp>
      <p:sp>
        <p:nvSpPr>
          <p:cNvPr id="18" name="TextBox 17"/>
          <p:cNvSpPr txBox="1"/>
          <p:nvPr/>
        </p:nvSpPr>
        <p:spPr>
          <a:xfrm>
            <a:off x="842106" y="10320530"/>
            <a:ext cx="9573737" cy="8247484"/>
          </a:xfrm>
          <a:prstGeom prst="rect">
            <a:avLst/>
          </a:prstGeom>
          <a:noFill/>
        </p:spPr>
        <p:txBody>
          <a:bodyPr wrap="square" rtlCol="0" anchor="t" anchorCtr="0">
            <a:noAutofit/>
          </a:bodyPr>
          <a:lstStyle/>
          <a:p>
            <a:pPr marL="571500" indent="-571500">
              <a:spcAft>
                <a:spcPts val="1800"/>
              </a:spcAft>
              <a:buFontTx/>
              <a:buChar char="-"/>
            </a:pPr>
            <a:r>
              <a:rPr lang="en-US" sz="3000" dirty="0" smtClean="0"/>
              <a:t>Obstructions can reflect GPS signals away from the surveyors. </a:t>
            </a:r>
            <a:r>
              <a:rPr lang="en-US" sz="3000" dirty="0" smtClean="0"/>
              <a:t>This phenomenon is known as </a:t>
            </a:r>
            <a:r>
              <a:rPr lang="en-US" sz="3000" dirty="0" err="1" smtClean="0"/>
              <a:t>multipathing</a:t>
            </a:r>
            <a:r>
              <a:rPr lang="en-US" sz="3000" dirty="0" smtClean="0"/>
              <a:t>. This can </a:t>
            </a:r>
            <a:r>
              <a:rPr lang="en-US" sz="3000" dirty="0" smtClean="0"/>
              <a:t>decrease the </a:t>
            </a:r>
            <a:r>
              <a:rPr lang="en-US" sz="3000" dirty="0" smtClean="0"/>
              <a:t>quality of the data </a:t>
            </a:r>
            <a:r>
              <a:rPr lang="en-US" sz="3000" dirty="0" smtClean="0"/>
              <a:t>collected and produce inaccuracies. </a:t>
            </a:r>
            <a:endParaRPr lang="en-US" sz="3000" dirty="0" smtClean="0"/>
          </a:p>
          <a:p>
            <a:pPr marL="571500" indent="-571500">
              <a:spcAft>
                <a:spcPts val="1800"/>
              </a:spcAft>
              <a:buFontTx/>
              <a:buChar char="-"/>
            </a:pPr>
            <a:r>
              <a:rPr lang="en-US" sz="3000" dirty="0" smtClean="0"/>
              <a:t>Currently, if </a:t>
            </a:r>
            <a:r>
              <a:rPr lang="en-US" sz="3000" dirty="0" smtClean="0"/>
              <a:t>data contains </a:t>
            </a:r>
            <a:r>
              <a:rPr lang="en-US" sz="3000" dirty="0" err="1" smtClean="0"/>
              <a:t>multipathing</a:t>
            </a:r>
            <a:r>
              <a:rPr lang="en-US" sz="3000" dirty="0" smtClean="0"/>
              <a:t>, </a:t>
            </a:r>
            <a:r>
              <a:rPr lang="en-US" sz="3000" dirty="0" smtClean="0"/>
              <a:t>surveyors need to throw away the entire set of data and </a:t>
            </a:r>
            <a:r>
              <a:rPr lang="en-US" sz="3000" dirty="0" smtClean="0"/>
              <a:t>spend significant time recollecting data.</a:t>
            </a:r>
            <a:endParaRPr lang="en-US" sz="3000" dirty="0" smtClean="0"/>
          </a:p>
          <a:p>
            <a:pPr marL="571500" indent="-571500">
              <a:spcAft>
                <a:spcPts val="1800"/>
              </a:spcAft>
              <a:buFontTx/>
              <a:buChar char="-"/>
            </a:pPr>
            <a:r>
              <a:rPr lang="en-US" sz="3000" dirty="0"/>
              <a:t> </a:t>
            </a:r>
            <a:r>
              <a:rPr lang="en-US" sz="3000" dirty="0" smtClean="0"/>
              <a:t>Currently, there are no existing methods that can </a:t>
            </a:r>
            <a:r>
              <a:rPr lang="en-US" sz="3000" dirty="0" smtClean="0"/>
              <a:t>detect, or filter </a:t>
            </a:r>
            <a:r>
              <a:rPr lang="en-US" sz="3000" dirty="0" err="1" smtClean="0"/>
              <a:t>multipathing</a:t>
            </a:r>
            <a:r>
              <a:rPr lang="en-US" sz="3000" dirty="0" smtClean="0"/>
              <a:t>.</a:t>
            </a:r>
            <a:endParaRPr lang="en-US" sz="3000" dirty="0" smtClean="0"/>
          </a:p>
          <a:p>
            <a:pPr marL="571500" indent="-571500">
              <a:spcAft>
                <a:spcPts val="1800"/>
              </a:spcAft>
              <a:buFontTx/>
              <a:buChar char="-"/>
            </a:pPr>
            <a:r>
              <a:rPr lang="en-US" sz="3000" dirty="0" smtClean="0"/>
              <a:t>The goal of this project is to solve the problem of </a:t>
            </a:r>
            <a:r>
              <a:rPr lang="en-US" sz="3000" dirty="0" err="1" smtClean="0"/>
              <a:t>multipathing</a:t>
            </a:r>
            <a:r>
              <a:rPr lang="en-US" sz="3000" dirty="0" smtClean="0"/>
              <a:t>. </a:t>
            </a:r>
          </a:p>
          <a:p>
            <a:pPr marL="571500" indent="-571500">
              <a:spcAft>
                <a:spcPts val="1800"/>
              </a:spcAft>
              <a:buFontTx/>
              <a:buChar char="-"/>
            </a:pPr>
            <a:endParaRPr lang="en-US" sz="3600" dirty="0" smtClean="0"/>
          </a:p>
          <a:p>
            <a:pPr marL="571500" indent="-571500">
              <a:spcAft>
                <a:spcPts val="1800"/>
              </a:spcAft>
              <a:buFontTx/>
              <a:buChar char="-"/>
            </a:pPr>
            <a:endParaRPr lang="en-US" sz="3600" dirty="0" smtClean="0"/>
          </a:p>
        </p:txBody>
      </p:sp>
      <p:sp>
        <p:nvSpPr>
          <p:cNvPr id="19" name="TextBox 18"/>
          <p:cNvSpPr txBox="1"/>
          <p:nvPr/>
        </p:nvSpPr>
        <p:spPr>
          <a:xfrm>
            <a:off x="842106" y="25304854"/>
            <a:ext cx="9573737" cy="3097136"/>
          </a:xfrm>
          <a:prstGeom prst="rect">
            <a:avLst/>
          </a:prstGeom>
          <a:noFill/>
        </p:spPr>
        <p:txBody>
          <a:bodyPr wrap="square" rtlCol="0" anchor="t" anchorCtr="0">
            <a:noAutofit/>
          </a:bodyPr>
          <a:lstStyle/>
          <a:p>
            <a:pPr>
              <a:spcAft>
                <a:spcPts val="1800"/>
              </a:spcAft>
            </a:pPr>
            <a:r>
              <a:rPr lang="en-US" sz="3000" dirty="0" smtClean="0"/>
              <a:t>Figure 1: A visual representation of </a:t>
            </a:r>
            <a:r>
              <a:rPr lang="en-US" sz="3000" dirty="0" err="1" smtClean="0"/>
              <a:t>multipathing</a:t>
            </a:r>
            <a:r>
              <a:rPr lang="en-US" sz="3000" dirty="0" smtClean="0"/>
              <a:t>. When signals get reflected by obstructions such as </a:t>
            </a:r>
            <a:r>
              <a:rPr lang="en-US" sz="3000" dirty="0" smtClean="0"/>
              <a:t>buildings or trees</a:t>
            </a:r>
            <a:r>
              <a:rPr lang="en-US" sz="3000" dirty="0" smtClean="0"/>
              <a:t>, </a:t>
            </a:r>
            <a:r>
              <a:rPr lang="en-US" sz="3000" dirty="0" smtClean="0"/>
              <a:t>the distance travelled by the signal is much longer than the direct signal. This reflection of signal is called </a:t>
            </a:r>
            <a:r>
              <a:rPr lang="en-US" sz="3000" dirty="0" err="1" smtClean="0"/>
              <a:t>multipathing</a:t>
            </a:r>
            <a:r>
              <a:rPr lang="en-US" sz="3000" dirty="0" smtClean="0"/>
              <a:t>. </a:t>
            </a:r>
          </a:p>
          <a:p>
            <a:pPr marL="571500" indent="-571500">
              <a:spcAft>
                <a:spcPts val="1800"/>
              </a:spcAft>
              <a:buFontTx/>
              <a:buChar char="-"/>
            </a:pPr>
            <a:endParaRPr lang="en-US" sz="3600" dirty="0" smtClean="0"/>
          </a:p>
        </p:txBody>
      </p:sp>
      <p:sp>
        <p:nvSpPr>
          <p:cNvPr id="20" name="Subtitle 2"/>
          <p:cNvSpPr txBox="1">
            <a:spLocks/>
          </p:cNvSpPr>
          <p:nvPr/>
        </p:nvSpPr>
        <p:spPr>
          <a:xfrm>
            <a:off x="11686300" y="5968675"/>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Algorithm Flowchart </a:t>
            </a:r>
            <a:endParaRPr lang="en-US" sz="5400" dirty="0">
              <a:solidFill>
                <a:srgbClr val="F37321"/>
              </a:solidFill>
            </a:endParaRPr>
          </a:p>
        </p:txBody>
      </p:sp>
      <p:sp>
        <p:nvSpPr>
          <p:cNvPr id="23" name="Subtitle 2"/>
          <p:cNvSpPr txBox="1">
            <a:spLocks/>
          </p:cNvSpPr>
          <p:nvPr/>
        </p:nvSpPr>
        <p:spPr>
          <a:xfrm>
            <a:off x="11847204" y="16340700"/>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Results</a:t>
            </a:r>
            <a:endParaRPr lang="en-US" sz="5400" dirty="0">
              <a:solidFill>
                <a:srgbClr val="F37321"/>
              </a:solidFil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91191" y="25304854"/>
            <a:ext cx="4297888" cy="5332263"/>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80668" y="25178349"/>
            <a:ext cx="4094076" cy="545876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053014" y="25102345"/>
            <a:ext cx="5009268" cy="5090957"/>
          </a:xfrm>
          <a:prstGeom prst="rect">
            <a:avLst/>
          </a:prstGeom>
        </p:spPr>
      </p:pic>
      <p:pic>
        <p:nvPicPr>
          <p:cNvPr id="33" name="Picture 3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689079" y="17590987"/>
            <a:ext cx="5838298" cy="5543076"/>
          </a:xfrm>
          <a:prstGeom prst="rect">
            <a:avLst/>
          </a:prstGeom>
        </p:spPr>
      </p:pic>
      <p:pic>
        <p:nvPicPr>
          <p:cNvPr id="38" name="Picture 3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210965" y="25304854"/>
            <a:ext cx="5321030" cy="4888449"/>
          </a:xfrm>
          <a:prstGeom prst="rect">
            <a:avLst/>
          </a:prstGeom>
        </p:spPr>
      </p:pic>
      <p:sp>
        <p:nvSpPr>
          <p:cNvPr id="41" name="TextBox 40"/>
          <p:cNvSpPr txBox="1"/>
          <p:nvPr/>
        </p:nvSpPr>
        <p:spPr>
          <a:xfrm>
            <a:off x="22266439" y="23242156"/>
            <a:ext cx="10260937" cy="1938992"/>
          </a:xfrm>
          <a:prstGeom prst="rect">
            <a:avLst/>
          </a:prstGeom>
          <a:noFill/>
        </p:spPr>
        <p:txBody>
          <a:bodyPr wrap="square" rtlCol="0">
            <a:spAutoFit/>
          </a:bodyPr>
          <a:lstStyle/>
          <a:p>
            <a:r>
              <a:rPr lang="en-US" sz="3000" dirty="0" smtClean="0"/>
              <a:t>Figure on the left is control point 2, where it contains a mixture of </a:t>
            </a:r>
            <a:r>
              <a:rPr lang="en-US" sz="3000" dirty="0" err="1" smtClean="0"/>
              <a:t>multipathing</a:t>
            </a:r>
            <a:r>
              <a:rPr lang="en-US" sz="3000" dirty="0" smtClean="0"/>
              <a:t> </a:t>
            </a:r>
            <a:r>
              <a:rPr lang="en-US" sz="3000" dirty="0" smtClean="0"/>
              <a:t>and non-</a:t>
            </a:r>
            <a:r>
              <a:rPr lang="en-US" sz="3000" dirty="0" err="1" smtClean="0"/>
              <a:t>multipathing</a:t>
            </a:r>
            <a:r>
              <a:rPr lang="en-US" sz="3000" dirty="0" smtClean="0"/>
              <a:t> signals. The number of clean data points we have in our graph is less than control point 1. </a:t>
            </a:r>
            <a:endParaRPr lang="en-US" sz="3000" dirty="0"/>
          </a:p>
        </p:txBody>
      </p:sp>
      <p:sp>
        <p:nvSpPr>
          <p:cNvPr id="43" name="TextBox 42"/>
          <p:cNvSpPr txBox="1"/>
          <p:nvPr/>
        </p:nvSpPr>
        <p:spPr>
          <a:xfrm>
            <a:off x="22266440" y="30689372"/>
            <a:ext cx="9635035" cy="1938992"/>
          </a:xfrm>
          <a:prstGeom prst="rect">
            <a:avLst/>
          </a:prstGeom>
          <a:noFill/>
        </p:spPr>
        <p:txBody>
          <a:bodyPr wrap="square" rtlCol="0">
            <a:spAutoFit/>
          </a:bodyPr>
          <a:lstStyle/>
          <a:p>
            <a:r>
              <a:rPr lang="en-US" sz="3000" dirty="0" smtClean="0"/>
              <a:t>Figure 3 is control point 3, where there are lots of </a:t>
            </a:r>
            <a:r>
              <a:rPr lang="en-US" sz="3000" dirty="0" err="1" smtClean="0"/>
              <a:t>multipathing</a:t>
            </a:r>
            <a:r>
              <a:rPr lang="en-US" sz="3000" dirty="0" smtClean="0"/>
              <a:t> signals and very little clean </a:t>
            </a:r>
            <a:r>
              <a:rPr lang="en-US" sz="3000" dirty="0" smtClean="0"/>
              <a:t>data. </a:t>
            </a:r>
            <a:r>
              <a:rPr lang="en-US" sz="3000" dirty="0" smtClean="0"/>
              <a:t>Our algorithm is able to filter </a:t>
            </a:r>
            <a:r>
              <a:rPr lang="en-US" sz="3000" dirty="0" smtClean="0"/>
              <a:t>out multiple </a:t>
            </a:r>
            <a:r>
              <a:rPr lang="en-US" sz="3000" dirty="0" err="1" smtClean="0"/>
              <a:t>multipathing</a:t>
            </a:r>
            <a:r>
              <a:rPr lang="en-US" sz="3000" dirty="0" smtClean="0"/>
              <a:t> signals, producing clean data. </a:t>
            </a:r>
            <a:endParaRPr lang="en-US" sz="3000" dirty="0"/>
          </a:p>
        </p:txBody>
      </p:sp>
      <p:sp>
        <p:nvSpPr>
          <p:cNvPr id="44" name="TextBox 43"/>
          <p:cNvSpPr txBox="1"/>
          <p:nvPr/>
        </p:nvSpPr>
        <p:spPr>
          <a:xfrm>
            <a:off x="33398792" y="10320530"/>
            <a:ext cx="9904579" cy="4150984"/>
          </a:xfrm>
          <a:prstGeom prst="rect">
            <a:avLst/>
          </a:prstGeom>
          <a:noFill/>
        </p:spPr>
        <p:txBody>
          <a:bodyPr wrap="square" rtlCol="0" anchor="t" anchorCtr="0">
            <a:noAutofit/>
          </a:bodyPr>
          <a:lstStyle/>
          <a:p>
            <a:pPr marL="571500" indent="-571500">
              <a:spcAft>
                <a:spcPts val="1800"/>
              </a:spcAft>
              <a:buFontTx/>
              <a:buChar char="-"/>
            </a:pPr>
            <a:r>
              <a:rPr lang="en-US" sz="3600" dirty="0" smtClean="0">
                <a:solidFill>
                  <a:schemeClr val="accent6">
                    <a:lumMod val="75000"/>
                  </a:schemeClr>
                </a:solidFill>
              </a:rPr>
              <a:t>Our algorithm is able to filter </a:t>
            </a:r>
            <a:r>
              <a:rPr lang="en-US" sz="3600" dirty="0" err="1" smtClean="0">
                <a:solidFill>
                  <a:schemeClr val="accent6">
                    <a:lumMod val="75000"/>
                  </a:schemeClr>
                </a:solidFill>
              </a:rPr>
              <a:t>multipathing</a:t>
            </a:r>
            <a:r>
              <a:rPr lang="en-US" sz="3600" dirty="0" smtClean="0">
                <a:solidFill>
                  <a:schemeClr val="accent6">
                    <a:lumMod val="75000"/>
                  </a:schemeClr>
                </a:solidFill>
              </a:rPr>
              <a:t> </a:t>
            </a:r>
            <a:r>
              <a:rPr lang="en-US" sz="3600" dirty="0" smtClean="0">
                <a:solidFill>
                  <a:schemeClr val="accent6">
                    <a:lumMod val="75000"/>
                  </a:schemeClr>
                </a:solidFill>
              </a:rPr>
              <a:t>signals </a:t>
            </a:r>
            <a:r>
              <a:rPr lang="en-US" sz="3600" dirty="0" smtClean="0">
                <a:solidFill>
                  <a:schemeClr val="accent6">
                    <a:lumMod val="75000"/>
                  </a:schemeClr>
                </a:solidFill>
              </a:rPr>
              <a:t>out of incoming </a:t>
            </a:r>
            <a:r>
              <a:rPr lang="en-US" sz="3600" dirty="0" err="1" smtClean="0">
                <a:solidFill>
                  <a:schemeClr val="accent6">
                    <a:lumMod val="75000"/>
                  </a:schemeClr>
                </a:solidFill>
              </a:rPr>
              <a:t>gps</a:t>
            </a:r>
            <a:r>
              <a:rPr lang="en-US" sz="3600" dirty="0" smtClean="0">
                <a:solidFill>
                  <a:schemeClr val="accent6">
                    <a:lumMod val="75000"/>
                  </a:schemeClr>
                </a:solidFill>
              </a:rPr>
              <a:t> data</a:t>
            </a:r>
            <a:endParaRPr lang="en-US" sz="3600" dirty="0" smtClean="0">
              <a:solidFill>
                <a:schemeClr val="accent6">
                  <a:lumMod val="75000"/>
                </a:schemeClr>
              </a:solidFill>
            </a:endParaRPr>
          </a:p>
          <a:p>
            <a:pPr marL="571500" indent="-571500">
              <a:spcAft>
                <a:spcPts val="1800"/>
              </a:spcAft>
              <a:buFontTx/>
              <a:buChar char="-"/>
            </a:pPr>
            <a:r>
              <a:rPr lang="en-US" sz="3600" dirty="0" smtClean="0">
                <a:solidFill>
                  <a:schemeClr val="accent6">
                    <a:lumMod val="75000"/>
                  </a:schemeClr>
                </a:solidFill>
              </a:rPr>
              <a:t>Future works includes further testing of the algorithm to increase accuracy </a:t>
            </a:r>
          </a:p>
          <a:p>
            <a:pPr marL="571500" indent="-571500">
              <a:spcAft>
                <a:spcPts val="1800"/>
              </a:spcAft>
              <a:buFontTx/>
              <a:buChar char="-"/>
            </a:pPr>
            <a:r>
              <a:rPr lang="en-US" sz="3600" dirty="0" smtClean="0">
                <a:solidFill>
                  <a:schemeClr val="accent6">
                    <a:lumMod val="75000"/>
                  </a:schemeClr>
                </a:solidFill>
              </a:rPr>
              <a:t>More extensive field tests to get more  feedback from </a:t>
            </a:r>
            <a:r>
              <a:rPr lang="en-US" sz="3600" dirty="0" smtClean="0">
                <a:solidFill>
                  <a:schemeClr val="accent6">
                    <a:lumMod val="75000"/>
                  </a:schemeClr>
                </a:solidFill>
              </a:rPr>
              <a:t>surveyors</a:t>
            </a:r>
            <a:endParaRPr lang="en-US" sz="3600" dirty="0" smtClean="0">
              <a:solidFill>
                <a:schemeClr val="accent6">
                  <a:lumMod val="75000"/>
                </a:schemeClr>
              </a:solidFill>
            </a:endParaRPr>
          </a:p>
          <a:p>
            <a:pPr marL="571500" indent="-571500">
              <a:spcAft>
                <a:spcPts val="1800"/>
              </a:spcAft>
              <a:buFontTx/>
              <a:buChar char="-"/>
            </a:pPr>
            <a:endParaRPr lang="en-US" sz="3600" dirty="0" smtClean="0">
              <a:solidFill>
                <a:schemeClr val="accent6">
                  <a:lumMod val="75000"/>
                </a:schemeClr>
              </a:solidFill>
            </a:endParaRPr>
          </a:p>
        </p:txBody>
      </p:sp>
      <p:sp>
        <p:nvSpPr>
          <p:cNvPr id="45" name="Subtitle 2"/>
          <p:cNvSpPr txBox="1">
            <a:spLocks/>
          </p:cNvSpPr>
          <p:nvPr/>
        </p:nvSpPr>
        <p:spPr>
          <a:xfrm>
            <a:off x="33459003" y="9247225"/>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Conclusion </a:t>
            </a:r>
            <a:endParaRPr lang="en-US" sz="5400" dirty="0">
              <a:solidFill>
                <a:srgbClr val="F37321"/>
              </a:solidFill>
            </a:endParaRPr>
          </a:p>
        </p:txBody>
      </p:sp>
      <p:sp>
        <p:nvSpPr>
          <p:cNvPr id="46" name="Subtitle 2"/>
          <p:cNvSpPr txBox="1">
            <a:spLocks/>
          </p:cNvSpPr>
          <p:nvPr/>
        </p:nvSpPr>
        <p:spPr>
          <a:xfrm>
            <a:off x="33459003" y="2445458"/>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Graphical User Interface </a:t>
            </a:r>
            <a:endParaRPr lang="en-US" sz="5400" dirty="0">
              <a:solidFill>
                <a:srgbClr val="F37321"/>
              </a:solidFill>
            </a:endParaRPr>
          </a:p>
        </p:txBody>
      </p:sp>
      <p:sp>
        <p:nvSpPr>
          <p:cNvPr id="40" name="Subtitle 2"/>
          <p:cNvSpPr txBox="1">
            <a:spLocks/>
          </p:cNvSpPr>
          <p:nvPr/>
        </p:nvSpPr>
        <p:spPr>
          <a:xfrm>
            <a:off x="33569884" y="18742409"/>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Meet the team </a:t>
            </a:r>
            <a:endParaRPr lang="en-US" sz="5400" dirty="0">
              <a:solidFill>
                <a:srgbClr val="F37321"/>
              </a:solidFill>
            </a:endParaRPr>
          </a:p>
        </p:txBody>
      </p:sp>
      <p:pic>
        <p:nvPicPr>
          <p:cNvPr id="47" name="Picture 4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257499" y="7158266"/>
            <a:ext cx="18486546" cy="9152175"/>
          </a:xfrm>
          <a:prstGeom prst="rect">
            <a:avLst/>
          </a:prstGeom>
        </p:spPr>
      </p:pic>
      <p:sp>
        <p:nvSpPr>
          <p:cNvPr id="49" name="TextBox 48"/>
          <p:cNvSpPr txBox="1"/>
          <p:nvPr/>
        </p:nvSpPr>
        <p:spPr>
          <a:xfrm>
            <a:off x="11847204" y="30689372"/>
            <a:ext cx="9447202" cy="1938992"/>
          </a:xfrm>
          <a:prstGeom prst="rect">
            <a:avLst/>
          </a:prstGeom>
          <a:noFill/>
        </p:spPr>
        <p:txBody>
          <a:bodyPr wrap="square" rtlCol="0">
            <a:spAutoFit/>
          </a:bodyPr>
          <a:lstStyle/>
          <a:p>
            <a:r>
              <a:rPr lang="en-US" sz="3000" dirty="0" smtClean="0"/>
              <a:t>Figure on the left shows control point 1. This point is known to contain very little </a:t>
            </a:r>
            <a:r>
              <a:rPr lang="en-US" sz="3000" dirty="0" err="1" smtClean="0"/>
              <a:t>multipathing</a:t>
            </a:r>
            <a:r>
              <a:rPr lang="en-US" sz="3000" dirty="0" smtClean="0"/>
              <a:t> </a:t>
            </a:r>
            <a:r>
              <a:rPr lang="en-US" sz="3000" dirty="0" smtClean="0"/>
              <a:t>signals. Figure on the fight are non-</a:t>
            </a:r>
            <a:r>
              <a:rPr lang="en-US" sz="3000" dirty="0" err="1" smtClean="0"/>
              <a:t>multipathing</a:t>
            </a:r>
            <a:r>
              <a:rPr lang="en-US" sz="3000" dirty="0" smtClean="0"/>
              <a:t> signals detected by the algorithm. </a:t>
            </a:r>
            <a:endParaRPr lang="en-US" sz="3000" dirty="0"/>
          </a:p>
        </p:txBody>
      </p:sp>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281561" y="17174375"/>
            <a:ext cx="8578487" cy="6401696"/>
          </a:xfrm>
          <a:prstGeom prst="rect">
            <a:avLst/>
          </a:prstGeom>
        </p:spPr>
      </p:pic>
      <p:sp>
        <p:nvSpPr>
          <p:cNvPr id="52" name="TextBox 51"/>
          <p:cNvSpPr txBox="1"/>
          <p:nvPr/>
        </p:nvSpPr>
        <p:spPr>
          <a:xfrm>
            <a:off x="11847205" y="23696489"/>
            <a:ext cx="9215078" cy="1015663"/>
          </a:xfrm>
          <a:prstGeom prst="rect">
            <a:avLst/>
          </a:prstGeom>
          <a:noFill/>
        </p:spPr>
        <p:txBody>
          <a:bodyPr wrap="square" rtlCol="0">
            <a:spAutoFit/>
          </a:bodyPr>
          <a:lstStyle/>
          <a:p>
            <a:r>
              <a:rPr lang="en-US" sz="3000" dirty="0" smtClean="0">
                <a:solidFill>
                  <a:srgbClr val="000000"/>
                </a:solidFill>
              </a:rPr>
              <a:t>Figure 4</a:t>
            </a:r>
            <a:r>
              <a:rPr lang="en-US" sz="3000" dirty="0">
                <a:solidFill>
                  <a:srgbClr val="000000"/>
                </a:solidFill>
              </a:rPr>
              <a:t>. </a:t>
            </a:r>
            <a:r>
              <a:rPr lang="en-US" sz="3000" dirty="0" smtClean="0">
                <a:solidFill>
                  <a:srgbClr val="000000"/>
                </a:solidFill>
              </a:rPr>
              <a:t>Unanalyzed Data (Red) overlaid by analyzed Data (Blue) </a:t>
            </a:r>
            <a:endParaRPr lang="en-US" sz="3000" dirty="0">
              <a:solidFill>
                <a:srgbClr val="000000"/>
              </a:solidFill>
            </a:endParaRPr>
          </a:p>
        </p:txBody>
      </p:sp>
      <p:pic>
        <p:nvPicPr>
          <p:cNvPr id="7" name="Picture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569884" y="19843067"/>
            <a:ext cx="9152557" cy="6100801"/>
          </a:xfrm>
          <a:prstGeom prst="rect">
            <a:avLst/>
          </a:prstGeom>
        </p:spPr>
      </p:pic>
      <p:sp>
        <p:nvSpPr>
          <p:cNvPr id="9" name="Rectangle 8"/>
          <p:cNvSpPr/>
          <p:nvPr/>
        </p:nvSpPr>
        <p:spPr>
          <a:xfrm>
            <a:off x="33484337" y="26191077"/>
            <a:ext cx="9323650" cy="1815882"/>
          </a:xfrm>
          <a:prstGeom prst="rect">
            <a:avLst/>
          </a:prstGeom>
        </p:spPr>
        <p:txBody>
          <a:bodyPr wrap="square">
            <a:spAutoFit/>
          </a:bodyPr>
          <a:lstStyle/>
          <a:p>
            <a:r>
              <a:rPr lang="en-US" sz="2800" dirty="0" smtClean="0">
                <a:solidFill>
                  <a:schemeClr val="accent6">
                    <a:lumMod val="75000"/>
                  </a:schemeClr>
                </a:solidFill>
              </a:rPr>
              <a:t>From left to right:</a:t>
            </a:r>
          </a:p>
          <a:p>
            <a:r>
              <a:rPr lang="en-US" sz="2800" dirty="0" smtClean="0">
                <a:solidFill>
                  <a:schemeClr val="accent6">
                    <a:lumMod val="75000"/>
                  </a:schemeClr>
                </a:solidFill>
              </a:rPr>
              <a:t>Albert Le	                  Leal@onid.oregonstate.edu </a:t>
            </a:r>
            <a:endParaRPr lang="en-US" sz="2800" dirty="0">
              <a:solidFill>
                <a:schemeClr val="accent6">
                  <a:lumMod val="75000"/>
                </a:schemeClr>
              </a:solidFill>
            </a:endParaRPr>
          </a:p>
          <a:p>
            <a:r>
              <a:rPr lang="en-US" sz="2800" dirty="0">
                <a:solidFill>
                  <a:schemeClr val="accent6">
                    <a:lumMod val="75000"/>
                  </a:schemeClr>
                </a:solidFill>
              </a:rPr>
              <a:t>Nathan </a:t>
            </a:r>
            <a:r>
              <a:rPr lang="en-US" sz="2800" dirty="0" smtClean="0">
                <a:solidFill>
                  <a:schemeClr val="accent6">
                    <a:lumMod val="75000"/>
                  </a:schemeClr>
                </a:solidFill>
              </a:rPr>
              <a:t>Christopher         Christon@onid.oregonstate.edu </a:t>
            </a:r>
            <a:endParaRPr lang="en-US" sz="2800" dirty="0">
              <a:solidFill>
                <a:schemeClr val="accent6">
                  <a:lumMod val="75000"/>
                </a:schemeClr>
              </a:solidFill>
            </a:endParaRPr>
          </a:p>
          <a:p>
            <a:r>
              <a:rPr lang="en-US" sz="2800" dirty="0">
                <a:solidFill>
                  <a:schemeClr val="accent6">
                    <a:lumMod val="75000"/>
                  </a:schemeClr>
                </a:solidFill>
              </a:rPr>
              <a:t>Daniel </a:t>
            </a:r>
            <a:r>
              <a:rPr lang="en-US" sz="2800" dirty="0" smtClean="0">
                <a:solidFill>
                  <a:schemeClr val="accent6">
                    <a:lumMod val="75000"/>
                  </a:schemeClr>
                </a:solidFill>
              </a:rPr>
              <a:t>Lin	                  Lintzu@onid.oregonstate.edu </a:t>
            </a:r>
            <a:endParaRPr lang="en-US" sz="2800" dirty="0">
              <a:solidFill>
                <a:schemeClr val="accent6">
                  <a:lumMod val="75000"/>
                </a:schemeClr>
              </a:solidFill>
            </a:endParaRPr>
          </a:p>
        </p:txBody>
      </p:sp>
      <p:sp>
        <p:nvSpPr>
          <p:cNvPr id="30" name="Subtitle 2"/>
          <p:cNvSpPr txBox="1">
            <a:spLocks/>
          </p:cNvSpPr>
          <p:nvPr/>
        </p:nvSpPr>
        <p:spPr>
          <a:xfrm>
            <a:off x="33569884" y="14543299"/>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Our Client</a:t>
            </a:r>
            <a:endParaRPr lang="en-US" sz="5400" dirty="0">
              <a:solidFill>
                <a:srgbClr val="F37321"/>
              </a:solidFill>
            </a:endParaRPr>
          </a:p>
        </p:txBody>
      </p:sp>
      <p:sp>
        <p:nvSpPr>
          <p:cNvPr id="10" name="Rectangle 9"/>
          <p:cNvSpPr/>
          <p:nvPr/>
        </p:nvSpPr>
        <p:spPr>
          <a:xfrm>
            <a:off x="33953960" y="15519848"/>
            <a:ext cx="9323649" cy="2862322"/>
          </a:xfrm>
          <a:prstGeom prst="rect">
            <a:avLst/>
          </a:prstGeom>
        </p:spPr>
        <p:txBody>
          <a:bodyPr wrap="square">
            <a:spAutoFit/>
          </a:bodyPr>
          <a:lstStyle/>
          <a:p>
            <a:r>
              <a:rPr lang="en-US" sz="3600" dirty="0" smtClean="0">
                <a:solidFill>
                  <a:schemeClr val="accent6">
                    <a:lumMod val="75000"/>
                  </a:schemeClr>
                </a:solidFill>
              </a:rPr>
              <a:t>Dr</a:t>
            </a:r>
            <a:r>
              <a:rPr lang="en-US" sz="3600" dirty="0">
                <a:solidFill>
                  <a:schemeClr val="accent6">
                    <a:lumMod val="75000"/>
                  </a:schemeClr>
                </a:solidFill>
              </a:rPr>
              <a:t>. Dan </a:t>
            </a:r>
            <a:r>
              <a:rPr lang="en-US" sz="3600" dirty="0" err="1">
                <a:solidFill>
                  <a:schemeClr val="accent6">
                    <a:lumMod val="75000"/>
                  </a:schemeClr>
                </a:solidFill>
              </a:rPr>
              <a:t>Gillins</a:t>
            </a:r>
            <a:r>
              <a:rPr lang="en-US" sz="3600" dirty="0">
                <a:solidFill>
                  <a:schemeClr val="accent6">
                    <a:lumMod val="75000"/>
                  </a:schemeClr>
                </a:solidFill>
              </a:rPr>
              <a:t> Ph.D., P.L.S. </a:t>
            </a:r>
          </a:p>
          <a:p>
            <a:r>
              <a:rPr lang="en-US" sz="3600" dirty="0">
                <a:solidFill>
                  <a:schemeClr val="accent6">
                    <a:lumMod val="75000"/>
                  </a:schemeClr>
                </a:solidFill>
              </a:rPr>
              <a:t>Assistant Professor of </a:t>
            </a:r>
            <a:r>
              <a:rPr lang="en-US" sz="3600" dirty="0" err="1">
                <a:solidFill>
                  <a:schemeClr val="accent6">
                    <a:lumMod val="75000"/>
                  </a:schemeClr>
                </a:solidFill>
              </a:rPr>
              <a:t>Geomatics</a:t>
            </a:r>
            <a:r>
              <a:rPr lang="en-US" sz="3600" dirty="0">
                <a:solidFill>
                  <a:schemeClr val="accent6">
                    <a:lumMod val="75000"/>
                  </a:schemeClr>
                </a:solidFill>
              </a:rPr>
              <a:t> </a:t>
            </a:r>
          </a:p>
          <a:p>
            <a:r>
              <a:rPr lang="en-US" sz="3600" dirty="0">
                <a:solidFill>
                  <a:schemeClr val="accent6">
                    <a:lumMod val="75000"/>
                  </a:schemeClr>
                </a:solidFill>
              </a:rPr>
              <a:t>School of Civil &amp; Construction Engineering </a:t>
            </a:r>
          </a:p>
          <a:p>
            <a:r>
              <a:rPr lang="en-US" sz="3600" dirty="0">
                <a:solidFill>
                  <a:schemeClr val="accent6">
                    <a:lumMod val="75000"/>
                  </a:schemeClr>
                </a:solidFill>
              </a:rPr>
              <a:t>Oregon State University </a:t>
            </a:r>
          </a:p>
          <a:p>
            <a:r>
              <a:rPr lang="en-US" sz="3600" dirty="0">
                <a:solidFill>
                  <a:schemeClr val="accent6">
                    <a:lumMod val="75000"/>
                  </a:schemeClr>
                </a:solidFill>
              </a:rPr>
              <a:t>Dan.Gillins@oregonstate.edu </a:t>
            </a:r>
          </a:p>
        </p:txBody>
      </p:sp>
      <p:pic>
        <p:nvPicPr>
          <p:cNvPr id="11" name="Picture 10"/>
          <p:cNvPicPr>
            <a:picLocks noChangeAspect="1"/>
          </p:cNvPicPr>
          <p:nvPr/>
        </p:nvPicPr>
        <p:blipFill>
          <a:blip r:embed="rId11"/>
          <a:stretch>
            <a:fillRect/>
          </a:stretch>
        </p:blipFill>
        <p:spPr>
          <a:xfrm>
            <a:off x="34617792" y="3444804"/>
            <a:ext cx="7056740" cy="5526050"/>
          </a:xfrm>
          <a:prstGeom prst="rect">
            <a:avLst/>
          </a:prstGeom>
        </p:spPr>
      </p:pic>
      <p:pic>
        <p:nvPicPr>
          <p:cNvPr id="5" name="Picture 4"/>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2395816" y="17616383"/>
            <a:ext cx="3756486" cy="5517680"/>
          </a:xfrm>
          <a:prstGeom prst="rect">
            <a:avLst/>
          </a:prstGeom>
        </p:spPr>
      </p:pic>
      <p:pic>
        <p:nvPicPr>
          <p:cNvPr id="12" name="Picture 2" descr="http://file.scirp.org/Html/7-8501064%5C349886dd-4021-4705-92a8-596ebf42a25b.jp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38062" y="17616384"/>
            <a:ext cx="9659303" cy="7485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expo_poster-eecs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 (1)</Template>
  <TotalTime>358</TotalTime>
  <Words>490</Words>
  <Application>Microsoft Office PowerPoint</Application>
  <PresentationFormat>Custom</PresentationFormat>
  <Paragraphs>34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expo_poster-eecs (1)</vt:lpstr>
      <vt:lpstr>Trident : A Novel solution to Multi-pathing GPS signals</vt:lpstr>
    </vt:vector>
  </TitlesOfParts>
  <Company>Oregon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Trident GPS: A solution to  Multi-pathing GPS signals</dc:title>
  <dc:creator>Sungroup</dc:creator>
  <cp:lastModifiedBy>Nathan Christopher</cp:lastModifiedBy>
  <cp:revision>23</cp:revision>
  <dcterms:created xsi:type="dcterms:W3CDTF">2015-04-23T04:04:19Z</dcterms:created>
  <dcterms:modified xsi:type="dcterms:W3CDTF">2015-04-29T18:31:20Z</dcterms:modified>
</cp:coreProperties>
</file>

<file path=docProps/thumbnail.jpeg>
</file>